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1" r:id="rId10"/>
    <p:sldId id="268" r:id="rId11"/>
    <p:sldId id="269" r:id="rId12"/>
    <p:sldId id="263" r:id="rId13"/>
    <p:sldId id="264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6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4F1CC-91C9-4929-9BF0-DEB288510136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9CDC1-1CE8-4F4C-B33C-05243B9E1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4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20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7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46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54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00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28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55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3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9CDC1-1CE8-4F4C-B33C-05243B9E11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2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1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0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6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1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7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6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5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9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5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8000" t="-2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DDB1-44EF-4C70-961A-C91A9705C080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11FA-3900-4CAA-872D-6A5B73CF0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6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975" y="1546419"/>
            <a:ext cx="6314890" cy="36204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699380" y="5775648"/>
            <a:ext cx="4842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 Terry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Peckham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22" y="365125"/>
            <a:ext cx="10036277" cy="1325563"/>
          </a:xfrm>
        </p:spPr>
        <p:txBody>
          <a:bodyPr/>
          <a:lstStyle/>
          <a:p>
            <a:r>
              <a:rPr lang="en-US" dirty="0" smtClean="0"/>
              <a:t>Researcher Database??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2" y="1825625"/>
            <a:ext cx="10036278" cy="4351338"/>
          </a:xfrm>
        </p:spPr>
        <p:txBody>
          <a:bodyPr/>
          <a:lstStyle/>
          <a:p>
            <a:r>
              <a:rPr lang="en-US" dirty="0" smtClean="0"/>
              <a:t>This is probably one of the more difficult tasks that we are trying to undertake.</a:t>
            </a:r>
            <a:endParaRPr lang="en-US" baseline="30000" dirty="0"/>
          </a:p>
          <a:p>
            <a:r>
              <a:rPr lang="en-US" dirty="0" smtClean="0"/>
              <a:t>Trying to maintain current research interests of faculty and staff is one of the most difficult challenges in order to maintain an up-to-date database.</a:t>
            </a:r>
          </a:p>
          <a:p>
            <a:r>
              <a:rPr lang="en-US" dirty="0" smtClean="0"/>
              <a:t>Privacy concerns of the researchers.</a:t>
            </a:r>
          </a:p>
          <a:p>
            <a:r>
              <a:rPr lang="en-US" dirty="0" smtClean="0"/>
              <a:t>Organizational objectives versus public disclosure of information.</a:t>
            </a:r>
          </a:p>
          <a:p>
            <a:r>
              <a:rPr lang="en-US" dirty="0" smtClean="0"/>
              <a:t>Each organization has unique requirements on what types of data they require.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5" name="Rectangle 4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64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1881" y="3234548"/>
            <a:ext cx="8432968" cy="7029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Questions, Comments, G</a:t>
            </a:r>
            <a:r>
              <a:rPr lang="en-US" sz="4800" spc="200" dirty="0" smtClean="0"/>
              <a:t>r</a:t>
            </a:r>
            <a:r>
              <a:rPr lang="en-US" sz="4800" dirty="0" smtClean="0"/>
              <a:t>ants?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5" name="Rectangle 4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  <p:sp>
        <p:nvSpPr>
          <p:cNvPr id="7" name="&quot;No&quot; Symbol 6"/>
          <p:cNvSpPr/>
          <p:nvPr/>
        </p:nvSpPr>
        <p:spPr>
          <a:xfrm>
            <a:off x="8155958" y="3234549"/>
            <a:ext cx="476764" cy="702970"/>
          </a:xfrm>
          <a:prstGeom prst="noSmoking">
            <a:avLst>
              <a:gd name="adj" fmla="val 9082"/>
            </a:avLst>
          </a:prstGeom>
          <a:solidFill>
            <a:srgbClr val="EA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 Database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2875" y="3419852"/>
            <a:ext cx="1434463" cy="64414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Researcher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677334" y="2584930"/>
            <a:ext cx="1590005" cy="6434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677335" y="1745175"/>
            <a:ext cx="1590004" cy="64829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 Area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77335" y="4259607"/>
            <a:ext cx="1590004" cy="64829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Company</a:t>
            </a:r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677334" y="3419852"/>
            <a:ext cx="1590005" cy="64829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Researcher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2751591" y="1633591"/>
            <a:ext cx="3269065" cy="4695289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Civil Engineering</a:t>
            </a:r>
          </a:p>
          <a:p>
            <a:pPr algn="ctr"/>
            <a:r>
              <a:rPr lang="en-US" dirty="0" smtClean="0"/>
              <a:t>Structural Engineering</a:t>
            </a:r>
          </a:p>
          <a:p>
            <a:pPr algn="ctr"/>
            <a:r>
              <a:rPr lang="en-US" dirty="0" smtClean="0"/>
              <a:t>Agricultural Engineering</a:t>
            </a:r>
          </a:p>
          <a:p>
            <a:pPr algn="ctr"/>
            <a:r>
              <a:rPr lang="en-US" dirty="0" smtClean="0"/>
              <a:t>Forest Engineering</a:t>
            </a:r>
          </a:p>
          <a:p>
            <a:pPr algn="ctr"/>
            <a:r>
              <a:rPr lang="en-US" dirty="0" smtClean="0"/>
              <a:t>Mining and Mineral Processing</a:t>
            </a:r>
          </a:p>
          <a:p>
            <a:pPr algn="ctr"/>
            <a:r>
              <a:rPr lang="en-US" dirty="0" smtClean="0"/>
              <a:t>Environmental Engineering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  <a:endParaRPr lang="en-US" dirty="0" smtClean="0"/>
          </a:p>
          <a:p>
            <a:pPr algn="ctr"/>
            <a:r>
              <a:rPr lang="en-US" dirty="0" smtClean="0"/>
              <a:t>Information Technology</a:t>
            </a:r>
          </a:p>
          <a:p>
            <a:pPr algn="ctr"/>
            <a:r>
              <a:rPr lang="en-US" dirty="0" smtClean="0"/>
              <a:t>Optimization</a:t>
            </a:r>
          </a:p>
          <a:p>
            <a:pPr algn="ctr"/>
            <a:r>
              <a:rPr lang="en-US" dirty="0" smtClean="0"/>
              <a:t>Artificial Intelligence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u="sng" dirty="0"/>
              <a:t>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4715" y="1958414"/>
            <a:ext cx="289499" cy="221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Alternate Process 10"/>
          <p:cNvSpPr/>
          <p:nvPr/>
        </p:nvSpPr>
        <p:spPr>
          <a:xfrm>
            <a:off x="6550628" y="1508589"/>
            <a:ext cx="4350047" cy="398808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Computer Hardware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Computer Systems Organization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Complexity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Distributed and Parallel Processing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Software and Development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Software Engineering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Database Management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Theory of Computation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Algorithms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Mathematics of Computing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6177794" y="4698469"/>
            <a:ext cx="289499" cy="22181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364715" y="3631018"/>
            <a:ext cx="289499" cy="221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Alternate Process 13"/>
          <p:cNvSpPr/>
          <p:nvPr/>
        </p:nvSpPr>
        <p:spPr>
          <a:xfrm>
            <a:off x="677334" y="5172526"/>
            <a:ext cx="1627984" cy="64829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382737" y="5385765"/>
            <a:ext cx="289499" cy="221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182"/>
            <a:ext cx="8596668" cy="7054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Search Results</a:t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815400" y="2261991"/>
            <a:ext cx="3482934" cy="3685514"/>
            <a:chOff x="1265685" y="1360470"/>
            <a:chExt cx="3482934" cy="3685514"/>
          </a:xfrm>
        </p:grpSpPr>
        <p:sp>
          <p:nvSpPr>
            <p:cNvPr id="4" name="Oval 3"/>
            <p:cNvSpPr/>
            <p:nvPr/>
          </p:nvSpPr>
          <p:spPr>
            <a:xfrm>
              <a:off x="2426663" y="1360470"/>
              <a:ext cx="1160978" cy="7911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Steve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587641" y="2871636"/>
              <a:ext cx="1160978" cy="7911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Terry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265685" y="2871636"/>
              <a:ext cx="1160978" cy="7911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Kelvin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426663" y="4254876"/>
              <a:ext cx="1160978" cy="7911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Samar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7" idx="1"/>
              <a:endCxn id="4" idx="4"/>
            </p:cNvCxnSpPr>
            <p:nvPr/>
          </p:nvCxnSpPr>
          <p:spPr>
            <a:xfrm flipH="1" flipV="1">
              <a:off x="3007152" y="2151578"/>
              <a:ext cx="750510" cy="83591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3"/>
              <a:endCxn id="10" idx="7"/>
            </p:cNvCxnSpPr>
            <p:nvPr/>
          </p:nvCxnSpPr>
          <p:spPr>
            <a:xfrm flipH="1">
              <a:off x="3417620" y="3546889"/>
              <a:ext cx="340042" cy="8238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2"/>
              <a:endCxn id="9" idx="6"/>
            </p:cNvCxnSpPr>
            <p:nvPr/>
          </p:nvCxnSpPr>
          <p:spPr>
            <a:xfrm flipH="1">
              <a:off x="2426663" y="3267190"/>
              <a:ext cx="116097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Flowchart: Alternate Process 44"/>
          <p:cNvSpPr/>
          <p:nvPr/>
        </p:nvSpPr>
        <p:spPr>
          <a:xfrm>
            <a:off x="2238328" y="1072320"/>
            <a:ext cx="1590005" cy="6434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46" name="Flowchart: Alternate Process 45"/>
          <p:cNvSpPr/>
          <p:nvPr/>
        </p:nvSpPr>
        <p:spPr>
          <a:xfrm>
            <a:off x="478329" y="1080751"/>
            <a:ext cx="1590004" cy="64829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 Area</a:t>
            </a:r>
            <a:endParaRPr lang="en-US" dirty="0"/>
          </a:p>
        </p:txBody>
      </p:sp>
      <p:sp>
        <p:nvSpPr>
          <p:cNvPr id="47" name="Flowchart: Alternate Process 46"/>
          <p:cNvSpPr/>
          <p:nvPr/>
        </p:nvSpPr>
        <p:spPr>
          <a:xfrm>
            <a:off x="5758328" y="1067487"/>
            <a:ext cx="1590004" cy="64829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Company</a:t>
            </a:r>
            <a:endParaRPr lang="en-US" dirty="0"/>
          </a:p>
        </p:txBody>
      </p:sp>
      <p:sp>
        <p:nvSpPr>
          <p:cNvPr id="48" name="Flowchart: Alternate Process 47"/>
          <p:cNvSpPr/>
          <p:nvPr/>
        </p:nvSpPr>
        <p:spPr>
          <a:xfrm>
            <a:off x="3998328" y="1080751"/>
            <a:ext cx="1590005" cy="64829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Researcher</a:t>
            </a:r>
            <a:endParaRPr lang="en-US" dirty="0"/>
          </a:p>
        </p:txBody>
      </p:sp>
      <p:sp>
        <p:nvSpPr>
          <p:cNvPr id="49" name="Flowchart: Alternate Process 48"/>
          <p:cNvSpPr/>
          <p:nvPr/>
        </p:nvSpPr>
        <p:spPr>
          <a:xfrm>
            <a:off x="7518326" y="1080751"/>
            <a:ext cx="1627984" cy="64829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5459312" y="3501954"/>
            <a:ext cx="1915914" cy="1333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Sensor Integration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3937526" y="1971244"/>
            <a:ext cx="1915914" cy="1333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Experience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710441" y="5051009"/>
            <a:ext cx="2285998" cy="16620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Municipal Infrastructure</a:t>
            </a:r>
            <a:endParaRPr lang="en-US" dirty="0"/>
          </a:p>
        </p:txBody>
      </p:sp>
      <p:cxnSp>
        <p:nvCxnSpPr>
          <p:cNvPr id="55" name="Straight Connector 54"/>
          <p:cNvCxnSpPr>
            <a:stCxn id="7" idx="6"/>
            <a:endCxn id="50" idx="2"/>
          </p:cNvCxnSpPr>
          <p:nvPr/>
        </p:nvCxnSpPr>
        <p:spPr>
          <a:xfrm>
            <a:off x="4298334" y="4168711"/>
            <a:ext cx="116097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7" idx="5"/>
            <a:endCxn id="53" idx="2"/>
          </p:cNvCxnSpPr>
          <p:nvPr/>
        </p:nvCxnSpPr>
        <p:spPr>
          <a:xfrm>
            <a:off x="4128313" y="4448410"/>
            <a:ext cx="582128" cy="143362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" idx="7"/>
            <a:endCxn id="52" idx="4"/>
          </p:cNvCxnSpPr>
          <p:nvPr/>
        </p:nvCxnSpPr>
        <p:spPr>
          <a:xfrm flipV="1">
            <a:off x="4128313" y="3304757"/>
            <a:ext cx="767170" cy="58425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19268000">
            <a:off x="3960874" y="3391912"/>
            <a:ext cx="840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NSERC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429691" y="3889012"/>
            <a:ext cx="840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NSERC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 rot="4271095">
            <a:off x="4091508" y="4955928"/>
            <a:ext cx="840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0" grpId="0" animBg="1"/>
      <p:bldP spid="52" grpId="0" animBg="1"/>
      <p:bldP spid="53" grpId="0" animBg="1"/>
      <p:bldP spid="76" grpId="0"/>
      <p:bldP spid="77" grpId="0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182"/>
            <a:ext cx="8596668" cy="7054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Search Results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47242" y="2191250"/>
            <a:ext cx="1540054" cy="791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Terry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602839" y="5296070"/>
            <a:ext cx="1160978" cy="791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Kelvin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98328" y="5438117"/>
            <a:ext cx="1160978" cy="791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Samar</a:t>
            </a:r>
            <a:endParaRPr lang="en-US" dirty="0"/>
          </a:p>
        </p:txBody>
      </p:sp>
      <p:cxnSp>
        <p:nvCxnSpPr>
          <p:cNvPr id="19" name="Straight Connector 18"/>
          <p:cNvCxnSpPr>
            <a:stCxn id="50" idx="3"/>
            <a:endCxn id="10" idx="7"/>
          </p:cNvCxnSpPr>
          <p:nvPr/>
        </p:nvCxnSpPr>
        <p:spPr>
          <a:xfrm flipH="1">
            <a:off x="4989285" y="4640179"/>
            <a:ext cx="750606" cy="9137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0" idx="5"/>
            <a:endCxn id="9" idx="1"/>
          </p:cNvCxnSpPr>
          <p:nvPr/>
        </p:nvCxnSpPr>
        <p:spPr>
          <a:xfrm>
            <a:off x="7094647" y="4640179"/>
            <a:ext cx="678213" cy="771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Alternate Process 44"/>
          <p:cNvSpPr/>
          <p:nvPr/>
        </p:nvSpPr>
        <p:spPr>
          <a:xfrm>
            <a:off x="2238328" y="1072320"/>
            <a:ext cx="1590005" cy="6434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46" name="Flowchart: Alternate Process 45"/>
          <p:cNvSpPr/>
          <p:nvPr/>
        </p:nvSpPr>
        <p:spPr>
          <a:xfrm>
            <a:off x="478329" y="1080751"/>
            <a:ext cx="1590004" cy="64829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 Area</a:t>
            </a:r>
            <a:endParaRPr lang="en-US" dirty="0"/>
          </a:p>
        </p:txBody>
      </p:sp>
      <p:sp>
        <p:nvSpPr>
          <p:cNvPr id="47" name="Flowchart: Alternate Process 46"/>
          <p:cNvSpPr/>
          <p:nvPr/>
        </p:nvSpPr>
        <p:spPr>
          <a:xfrm>
            <a:off x="5758328" y="1067487"/>
            <a:ext cx="1590004" cy="64829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Company</a:t>
            </a:r>
            <a:endParaRPr lang="en-US" dirty="0"/>
          </a:p>
        </p:txBody>
      </p:sp>
      <p:sp>
        <p:nvSpPr>
          <p:cNvPr id="48" name="Flowchart: Alternate Process 47"/>
          <p:cNvSpPr/>
          <p:nvPr/>
        </p:nvSpPr>
        <p:spPr>
          <a:xfrm>
            <a:off x="3998328" y="1080751"/>
            <a:ext cx="1590005" cy="64829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Researcher</a:t>
            </a:r>
            <a:endParaRPr lang="en-US" dirty="0"/>
          </a:p>
        </p:txBody>
      </p:sp>
      <p:sp>
        <p:nvSpPr>
          <p:cNvPr id="49" name="Flowchart: Alternate Process 48"/>
          <p:cNvSpPr/>
          <p:nvPr/>
        </p:nvSpPr>
        <p:spPr>
          <a:xfrm>
            <a:off x="7518326" y="1080751"/>
            <a:ext cx="1627984" cy="64829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5459312" y="3501954"/>
            <a:ext cx="1915914" cy="1333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Sensor Integration</a:t>
            </a:r>
            <a:endParaRPr lang="en-US" dirty="0"/>
          </a:p>
        </p:txBody>
      </p:sp>
      <p:cxnSp>
        <p:nvCxnSpPr>
          <p:cNvPr id="55" name="Straight Connector 54"/>
          <p:cNvCxnSpPr>
            <a:stCxn id="7" idx="4"/>
            <a:endCxn id="50" idx="0"/>
          </p:cNvCxnSpPr>
          <p:nvPr/>
        </p:nvCxnSpPr>
        <p:spPr>
          <a:xfrm>
            <a:off x="6417269" y="2982358"/>
            <a:ext cx="0" cy="51959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6074" y="2301625"/>
            <a:ext cx="35122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Grant: Engage</a:t>
            </a:r>
          </a:p>
          <a:p>
            <a:r>
              <a:rPr lang="en-US" dirty="0" smtClean="0"/>
              <a:t>Amount: $25,000</a:t>
            </a:r>
          </a:p>
          <a:p>
            <a:r>
              <a:rPr lang="en-US" dirty="0" smtClean="0"/>
              <a:t>Agency: NSERC</a:t>
            </a:r>
          </a:p>
          <a:p>
            <a:r>
              <a:rPr lang="en-US" dirty="0" smtClean="0"/>
              <a:t>Principle Researcher: Terry</a:t>
            </a:r>
          </a:p>
          <a:p>
            <a:r>
              <a:rPr lang="en-US" dirty="0" smtClean="0"/>
              <a:t>Other Researchers: Kelvin, Samar</a:t>
            </a:r>
          </a:p>
          <a:p>
            <a:r>
              <a:rPr lang="en-US" dirty="0" smtClean="0"/>
              <a:t>Industry Partner: </a:t>
            </a:r>
            <a:r>
              <a:rPr lang="en-US" dirty="0" err="1" smtClean="0"/>
              <a:t>Barny’s</a:t>
            </a:r>
            <a:r>
              <a:rPr lang="en-US" dirty="0" smtClean="0"/>
              <a:t> Emporium</a:t>
            </a:r>
          </a:p>
          <a:p>
            <a:r>
              <a:rPr lang="en-US" dirty="0" smtClean="0"/>
              <a:t>…Any other information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7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24" y="365125"/>
            <a:ext cx="10036276" cy="132556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3" y="1825625"/>
            <a:ext cx="10036277" cy="4351338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 Canadian Innovation Offices (WCIO) is a pilot project funded by Western Economic Diversification.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a consortium of more than 40 Western Canadian post-secondary institutions.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formed to increase the amount of business led research and development within Western Canada, an activity that has historically been lower than most other developed countries.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currently in our final year of project funding.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4" name="Rectangle 3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20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22" y="365125"/>
            <a:ext cx="10036277" cy="1325563"/>
          </a:xfrm>
        </p:spPr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2" y="1825625"/>
            <a:ext cx="10036278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part, we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research grants to industry and academia that incorporate research collaboration between at least two research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organizations.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Preferably ones that operate at different levels.  i.e. 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niversity and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is currently on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Sector, broadly defined as possible.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established a small network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usiness development specialists.  There is at least one specialist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western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province.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5" name="Rectangle 4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97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22" y="365125"/>
            <a:ext cx="10036277" cy="1325563"/>
          </a:xfrm>
        </p:spPr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2" y="1825625"/>
            <a:ext cx="10036278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consortium approach allows industry to leverage both the assets and the researchers from multiple organizations to solve their R&amp;D objectives.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WCIO fosters partnering and performance through collaborative action and innovation which ultimately increases the competitiveness of industry through cross-provincial, multi-institutional, and multi corporation R&amp;D challenges.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business development staff work to match the R&amp;D challenge with the appropriate expertise, facilities, equipment and technologies from any consortium partner.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5" name="Rectangle 4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59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22" y="365125"/>
            <a:ext cx="10036277" cy="132556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2" y="1825625"/>
            <a:ext cx="10036278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WCIO has helped fund 6 large projects that involve at least two industry partners and at least two academic institutions.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projects have leveraged $1 million in project funds with $4 million in industry funding to create new technologies and solutions that has immediate value to the Western Canadian economy.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WCIO member organizations have been extremely helpful and have made their organizations, expertise and capabilities available to help industry innovate irrespective of geographic location or organization type.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5" name="Rectangle 4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28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22" y="365125"/>
            <a:ext cx="10036277" cy="1325563"/>
          </a:xfrm>
        </p:spPr>
        <p:txBody>
          <a:bodyPr/>
          <a:lstStyle/>
          <a:p>
            <a:r>
              <a:rPr lang="en-US" dirty="0" smtClean="0"/>
              <a:t>Results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2" y="1825625"/>
            <a:ext cx="10036278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first time that such a high number of diverse academic institutions have cooperated to meet industry needs.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 deep “bench to floor” model of expertise to industry.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 for funding was far greater than could be met with current funding.  Industry seems to be hungry for this type of collaboration.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initial stages of a “researcher” database.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5" name="Rectangle 4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9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22" y="365125"/>
            <a:ext cx="10036277" cy="1325563"/>
          </a:xfrm>
        </p:spPr>
        <p:txBody>
          <a:bodyPr/>
          <a:lstStyle/>
          <a:p>
            <a:r>
              <a:rPr lang="en-US" dirty="0" smtClean="0"/>
              <a:t>Sample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2" y="1825625"/>
            <a:ext cx="10036278" cy="4351338"/>
          </a:xfrm>
        </p:spPr>
        <p:txBody>
          <a:bodyPr/>
          <a:lstStyle/>
          <a:p>
            <a:r>
              <a:rPr lang="en-US" dirty="0" smtClean="0"/>
              <a:t>Oil in Water Sensor for Thermally Enhance Oil Recovery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Thermal oil recovery is heavily dependent on clean process water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significant process costs reduction potential for producers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Sales opportunities for Alberta based manufacturer and integrator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UBC, PTAC,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Mitacs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In-Situ Bioremediation Sensor Platform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Viable in over 30,000 western Canadian sites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and adapting new technologies to build measurement platforms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NAIT, U of S, Federated CO-OP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5" name="Rectangle 4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04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22" y="365125"/>
            <a:ext cx="10036277" cy="1325563"/>
          </a:xfrm>
        </p:spPr>
        <p:txBody>
          <a:bodyPr/>
          <a:lstStyle/>
          <a:p>
            <a:r>
              <a:rPr lang="en-US" dirty="0" smtClean="0"/>
              <a:t>Sample </a:t>
            </a:r>
            <a:r>
              <a:rPr lang="en-US" dirty="0" smtClean="0"/>
              <a:t>Projects</a:t>
            </a:r>
            <a:r>
              <a:rPr lang="en-US" dirty="0" smtClean="0"/>
              <a:t>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2" y="1825625"/>
            <a:ext cx="10036278" cy="4351338"/>
          </a:xfrm>
        </p:spPr>
        <p:txBody>
          <a:bodyPr/>
          <a:lstStyle/>
          <a:p>
            <a:r>
              <a:rPr lang="en-US" dirty="0" smtClean="0"/>
              <a:t>PHEV Bus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Commercially viable alternative to electric buses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range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quick charger required ($100K in savings)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existing infrastructure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Red River College, U of M, New Flyer, MCI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5" name="Rectangle 4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87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22" y="365125"/>
            <a:ext cx="10036277" cy="1325563"/>
          </a:xfrm>
        </p:spPr>
        <p:txBody>
          <a:bodyPr/>
          <a:lstStyle/>
          <a:p>
            <a:r>
              <a:rPr lang="en-US" dirty="0" smtClean="0"/>
              <a:t>Grants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2" y="1825625"/>
            <a:ext cx="10036278" cy="4351338"/>
          </a:xfrm>
        </p:spPr>
        <p:txBody>
          <a:bodyPr/>
          <a:lstStyle/>
          <a:p>
            <a:r>
              <a:rPr lang="en-US" dirty="0" smtClean="0"/>
              <a:t>We offered two types of grants:</a:t>
            </a:r>
          </a:p>
          <a:p>
            <a:pPr lvl="1"/>
            <a:r>
              <a:rPr lang="en-US" dirty="0" smtClean="0"/>
              <a:t>Big ones, up to $250,000 in funding.</a:t>
            </a:r>
          </a:p>
          <a:p>
            <a:pPr lvl="1"/>
            <a:r>
              <a:rPr lang="en-US" dirty="0" smtClean="0"/>
              <a:t>Small ones, up to $24,000 in funding.</a:t>
            </a:r>
          </a:p>
          <a:p>
            <a:r>
              <a:rPr lang="en-US" dirty="0" smtClean="0"/>
              <a:t>Work along side other grants following federal granting rules.</a:t>
            </a:r>
          </a:p>
          <a:p>
            <a:r>
              <a:rPr lang="en-US" dirty="0" smtClean="0"/>
              <a:t>Grants were awarded based upon a Stage-</a:t>
            </a:r>
            <a:r>
              <a:rPr lang="en-US" dirty="0" err="1" smtClean="0"/>
              <a:t>Gate</a:t>
            </a:r>
            <a:r>
              <a:rPr lang="en-US" sz="2400" baseline="30000" dirty="0" err="1" smtClean="0"/>
              <a:t>TM</a:t>
            </a:r>
            <a:r>
              <a:rPr lang="en-US" baseline="30000" dirty="0" smtClean="0"/>
              <a:t> </a:t>
            </a:r>
            <a:r>
              <a:rPr lang="en-US" dirty="0" smtClean="0"/>
              <a:t>process to screen and score applications.  This process added business rigor and transparency to the project selection process.</a:t>
            </a:r>
            <a:endParaRPr lang="en-US" baseline="300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180"/>
            <a:ext cx="1317523" cy="6803820"/>
            <a:chOff x="0" y="54180"/>
            <a:chExt cx="1317523" cy="6803820"/>
          </a:xfrm>
        </p:grpSpPr>
        <p:sp>
          <p:nvSpPr>
            <p:cNvPr id="5" name="Rectangle 4"/>
            <p:cNvSpPr/>
            <p:nvPr/>
          </p:nvSpPr>
          <p:spPr>
            <a:xfrm>
              <a:off x="0" y="1150374"/>
              <a:ext cx="1317523" cy="5707626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180"/>
              <a:ext cx="1317523" cy="1636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524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786</Words>
  <Application>Microsoft Office PowerPoint</Application>
  <PresentationFormat>Widescreen</PresentationFormat>
  <Paragraphs>134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Overview</vt:lpstr>
      <vt:lpstr>Who Are We?</vt:lpstr>
      <vt:lpstr>Action Plan</vt:lpstr>
      <vt:lpstr>Results</vt:lpstr>
      <vt:lpstr>Results continued…</vt:lpstr>
      <vt:lpstr>Sample Projects</vt:lpstr>
      <vt:lpstr>Sample Projects continued</vt:lpstr>
      <vt:lpstr>Grants and Processes</vt:lpstr>
      <vt:lpstr>Researcher Database??</vt:lpstr>
      <vt:lpstr>PowerPoint Presentation</vt:lpstr>
      <vt:lpstr>Researcher Database</vt:lpstr>
      <vt:lpstr>Search Results </vt:lpstr>
      <vt:lpstr>Search Results </vt:lpstr>
    </vt:vector>
  </TitlesOfParts>
  <Company>SIAST -- Kelsey Campus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Canadian Innovation Offices</dc:title>
  <dc:creator>Terry Peckham</dc:creator>
  <cp:lastModifiedBy>Terry Peckham</cp:lastModifiedBy>
  <cp:revision>34</cp:revision>
  <dcterms:created xsi:type="dcterms:W3CDTF">2016-08-19T16:06:59Z</dcterms:created>
  <dcterms:modified xsi:type="dcterms:W3CDTF">2016-11-30T16:46:04Z</dcterms:modified>
</cp:coreProperties>
</file>